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1"/>
  </p:notesMasterIdLst>
  <p:handoutMasterIdLst>
    <p:handoutMasterId r:id="rId12"/>
  </p:handoutMasterIdLst>
  <p:sldIdLst>
    <p:sldId id="278" r:id="rId2"/>
    <p:sldId id="287" r:id="rId3"/>
    <p:sldId id="308" r:id="rId4"/>
    <p:sldId id="309" r:id="rId5"/>
    <p:sldId id="312" r:id="rId6"/>
    <p:sldId id="313" r:id="rId7"/>
    <p:sldId id="310" r:id="rId8"/>
    <p:sldId id="311" r:id="rId9"/>
    <p:sldId id="292" r:id="rId10"/>
  </p:sldIdLst>
  <p:sldSz cx="9144000" cy="6858000" type="screen4x3"/>
  <p:notesSz cx="6972300" cy="101346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Times New Roman (Arabic)" pitchFamily="18" charset="-7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Times New Roman (Arabic)" pitchFamily="18" charset="-7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Times New Roman (Arabic)" pitchFamily="18" charset="-7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Times New Roman (Arabic)" pitchFamily="18" charset="-7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Times New Roman (Arabic)" pitchFamily="18" charset="-78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Times New Roman (Arabic)" pitchFamily="18" charset="-78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Times New Roman (Arabic)" pitchFamily="18" charset="-78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Times New Roman (Arabic)" pitchFamily="18" charset="-78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Times New Roman (Arabic)" pitchFamily="18" charset="-7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19E7"/>
    <a:srgbClr val="FF9900"/>
    <a:srgbClr val="CECECE"/>
    <a:srgbClr val="FF99FF"/>
    <a:srgbClr val="FF00FF"/>
    <a:srgbClr val="3399FF"/>
    <a:srgbClr val="66CC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480"/>
      </p:cViewPr>
      <p:guideLst>
        <p:guide orient="horz" pos="398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26"/>
    </p:cViewPr>
  </p:sorterViewPr>
  <p:notesViewPr>
    <p:cSldViewPr>
      <p:cViewPr>
        <p:scale>
          <a:sx n="100" d="100"/>
          <a:sy n="100" d="100"/>
        </p:scale>
        <p:origin x="-888" y="1140"/>
      </p:cViewPr>
      <p:guideLst>
        <p:guide orient="horz" pos="3192"/>
        <p:guide pos="219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1013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831" rIns="93662" bIns="46831" numCol="1" anchor="t" anchorCtr="0" compatLnSpc="1">
            <a:prstTxWarp prst="textNoShape">
              <a:avLst/>
            </a:prstTxWarp>
          </a:bodyPr>
          <a:lstStyle>
            <a:lvl1pPr defTabSz="936625">
              <a:defRPr sz="1200"/>
            </a:lvl1pPr>
          </a:lstStyle>
          <a:p>
            <a:endParaRPr lang="en-US" altLang="fr-F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1288" y="0"/>
            <a:ext cx="3021012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831" rIns="93662" bIns="46831" numCol="1" anchor="t" anchorCtr="0" compatLnSpc="1">
            <a:prstTxWarp prst="textNoShape">
              <a:avLst/>
            </a:prstTxWarp>
          </a:bodyPr>
          <a:lstStyle>
            <a:lvl1pPr algn="r" defTabSz="936625">
              <a:defRPr sz="1200"/>
            </a:lvl1pPr>
          </a:lstStyle>
          <a:p>
            <a:endParaRPr lang="en-US" altLang="fr-FR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628188"/>
            <a:ext cx="3021013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831" rIns="93662" bIns="46831" numCol="1" anchor="b" anchorCtr="0" compatLnSpc="1">
            <a:prstTxWarp prst="textNoShape">
              <a:avLst/>
            </a:prstTxWarp>
          </a:bodyPr>
          <a:lstStyle>
            <a:lvl1pPr defTabSz="936625">
              <a:defRPr sz="1200"/>
            </a:lvl1pPr>
          </a:lstStyle>
          <a:p>
            <a:endParaRPr lang="en-US" altLang="fr-FR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1288" y="9628188"/>
            <a:ext cx="302101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831" rIns="93662" bIns="46831" numCol="1" anchor="b" anchorCtr="0" compatLnSpc="1">
            <a:prstTxWarp prst="textNoShape">
              <a:avLst/>
            </a:prstTxWarp>
          </a:bodyPr>
          <a:lstStyle>
            <a:lvl1pPr algn="r" defTabSz="936625">
              <a:defRPr sz="1200"/>
            </a:lvl1pPr>
          </a:lstStyle>
          <a:p>
            <a:fld id="{A5C6B7D1-899F-4B66-A9E7-588375DF9EFD}" type="slidenum">
              <a:rPr lang="en-US" altLang="fr-FR"/>
              <a:pPr/>
              <a:t>‹#›</a:t>
            </a:fld>
            <a:endParaRPr lang="en-US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1013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831" rIns="93662" bIns="46831" numCol="1" anchor="t" anchorCtr="0" compatLnSpc="1">
            <a:prstTxWarp prst="textNoShape">
              <a:avLst/>
            </a:prstTxWarp>
          </a:bodyPr>
          <a:lstStyle>
            <a:lvl1pPr defTabSz="936625">
              <a:defRPr sz="1200"/>
            </a:lvl1pPr>
          </a:lstStyle>
          <a:p>
            <a:endParaRPr lang="en-US" altLang="fr-FR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1288" y="0"/>
            <a:ext cx="3021012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831" rIns="93662" bIns="46831" numCol="1" anchor="t" anchorCtr="0" compatLnSpc="1">
            <a:prstTxWarp prst="textNoShape">
              <a:avLst/>
            </a:prstTxWarp>
          </a:bodyPr>
          <a:lstStyle>
            <a:lvl1pPr algn="r" defTabSz="936625">
              <a:defRPr sz="1200"/>
            </a:lvl1pPr>
          </a:lstStyle>
          <a:p>
            <a:endParaRPr lang="en-US" altLang="fr-FR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760413"/>
            <a:ext cx="5067300" cy="38004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275" y="4814888"/>
            <a:ext cx="5111750" cy="455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831" rIns="93662" bIns="468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ar-SA" smtClean="0"/>
              <a:t>Cliquez pour modifier les styles du texte du masque</a:t>
            </a:r>
          </a:p>
          <a:p>
            <a:pPr lvl="1"/>
            <a:r>
              <a:rPr lang="fr-FR" altLang="ar-SA" smtClean="0"/>
              <a:t>Deuxième niveau</a:t>
            </a:r>
          </a:p>
          <a:p>
            <a:pPr lvl="2"/>
            <a:r>
              <a:rPr lang="fr-FR" altLang="ar-SA" smtClean="0"/>
              <a:t>Troisième niveau</a:t>
            </a:r>
          </a:p>
          <a:p>
            <a:pPr lvl="3"/>
            <a:r>
              <a:rPr lang="fr-FR" altLang="ar-SA" smtClean="0"/>
              <a:t>Quatrième niveau</a:t>
            </a:r>
          </a:p>
          <a:p>
            <a:pPr lvl="4"/>
            <a:r>
              <a:rPr lang="fr-FR" altLang="ar-SA" smtClean="0"/>
              <a:t>Cinquième niveau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628188"/>
            <a:ext cx="3021013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831" rIns="93662" bIns="46831" numCol="1" anchor="b" anchorCtr="0" compatLnSpc="1">
            <a:prstTxWarp prst="textNoShape">
              <a:avLst/>
            </a:prstTxWarp>
          </a:bodyPr>
          <a:lstStyle>
            <a:lvl1pPr defTabSz="936625">
              <a:defRPr sz="1200"/>
            </a:lvl1pPr>
          </a:lstStyle>
          <a:p>
            <a:endParaRPr lang="en-US" altLang="fr-FR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1288" y="9628188"/>
            <a:ext cx="302101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831" rIns="93662" bIns="46831" numCol="1" anchor="b" anchorCtr="0" compatLnSpc="1">
            <a:prstTxWarp prst="textNoShape">
              <a:avLst/>
            </a:prstTxWarp>
          </a:bodyPr>
          <a:lstStyle>
            <a:lvl1pPr algn="r" defTabSz="936625">
              <a:defRPr sz="1200"/>
            </a:lvl1pPr>
          </a:lstStyle>
          <a:p>
            <a:fld id="{1841CAF6-6D71-4E85-A3FE-A6062B23445B}" type="slidenum">
              <a:rPr lang="en-US" altLang="fr-FR"/>
              <a:pPr/>
              <a:t>‹#›</a:t>
            </a:fld>
            <a:endParaRPr lang="en-US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Times New Roman (Arabic)" pitchFamily="18" charset="-7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Times New Roman (Arabic)" pitchFamily="18" charset="-78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Times New Roman (Arabic)" pitchFamily="18" charset="-78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Times New Roman (Arabic)" pitchFamily="18" charset="-78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Times New Roman (Arabic)" pitchFamily="18" charset="-7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F43C80-BDB8-4B2F-A86B-69BCFE7F7AA2}" type="slidenum">
              <a:rPr lang="en-US" altLang="fr-FR"/>
              <a:pPr/>
              <a:t>1</a:t>
            </a:fld>
            <a:endParaRPr lang="en-US" altLang="fr-FR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9714D3-F34E-4011-A373-0837CCDEB555}" type="slidenum">
              <a:rPr lang="en-US" altLang="fr-FR"/>
              <a:pPr/>
              <a:t>2</a:t>
            </a:fld>
            <a:endParaRPr lang="en-US" altLang="fr-FR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/>
              <a:t>This brings us to the main subject of this presentation, namely trademarks.</a:t>
            </a:r>
          </a:p>
          <a:p>
            <a:r>
              <a:rPr lang="en-US" altLang="ar-SA"/>
              <a:t>We will be looking at what trademarks are, their function and value from a business perspective, why it is important to protect your trademark and various other practical aspects related to the registration and enforcement of trademarks.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957A18-DE1D-47D3-AA27-B9B3C570F2D2}" type="slidenum">
              <a:rPr lang="en-US" altLang="fr-FR"/>
              <a:pPr/>
              <a:t>9</a:t>
            </a:fld>
            <a:endParaRPr lang="en-US" altLang="fr-FR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/>
              <a:t>This brings us to the main subject of this presentation, namely trademarks.</a:t>
            </a:r>
          </a:p>
          <a:p>
            <a:r>
              <a:rPr lang="en-US" altLang="ar-SA"/>
              <a:t>We will be looking at what trademarks are, their function and value from a business perspective, why it is important to protect your trademark and various other practical aspects related to the registration and enforcement of trademarks.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8455C9-FCBF-479B-83F7-5191CEB1DEA0}" type="slidenum">
              <a:rPr lang="en-US" altLang="fr-FR"/>
              <a:pPr/>
              <a:t>‹#›</a:t>
            </a:fld>
            <a:endParaRPr lang="en-US" alt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D344A5-B578-486C-9311-38F0CC51E654}" type="slidenum">
              <a:rPr lang="en-US" altLang="fr-FR"/>
              <a:pPr/>
              <a:t>‹#›</a:t>
            </a:fld>
            <a:endParaRPr lang="en-US" alt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5C5E5D-73AF-40EC-8B99-57F2B9683711}" type="slidenum">
              <a:rPr lang="en-US" altLang="fr-FR"/>
              <a:pPr/>
              <a:t>‹#›</a:t>
            </a:fld>
            <a:endParaRPr lang="en-US" alt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599C33-2E66-411B-829A-FD2B9558CFD5}" type="slidenum">
              <a:rPr lang="en-US" altLang="fr-FR"/>
              <a:pPr/>
              <a:t>‹#›</a:t>
            </a:fld>
            <a:endParaRPr lang="en-US" alt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7D17CC-C13A-4D81-9B21-B5E82692DE24}" type="slidenum">
              <a:rPr lang="en-US" altLang="fr-FR"/>
              <a:pPr/>
              <a:t>‹#›</a:t>
            </a:fld>
            <a:endParaRPr lang="en-US" alt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05DB7-9BA5-4DF1-8778-0AA9E7058814}" type="slidenum">
              <a:rPr lang="en-US" altLang="fr-FR"/>
              <a:pPr/>
              <a:t>‹#›</a:t>
            </a:fld>
            <a:endParaRPr lang="en-US" alt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6E24FC-4771-41DF-A85B-B3620C9594FF}" type="slidenum">
              <a:rPr lang="en-US" altLang="fr-FR"/>
              <a:pPr/>
              <a:t>‹#›</a:t>
            </a:fld>
            <a:endParaRPr lang="en-US" alt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B93114-4EA9-40FA-A2FD-1CEDC86E17DE}" type="slidenum">
              <a:rPr lang="en-US" altLang="fr-FR"/>
              <a:pPr/>
              <a:t>‹#›</a:t>
            </a:fld>
            <a:endParaRPr lang="en-US" alt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2FEE11-C12D-4465-8877-9A0AE72D2431}" type="slidenum">
              <a:rPr lang="en-US" altLang="fr-FR"/>
              <a:pPr/>
              <a:t>‹#›</a:t>
            </a:fld>
            <a:endParaRPr lang="en-US" alt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AEBA2-6E66-4F45-9053-53F9E188734C}" type="slidenum">
              <a:rPr lang="en-US" altLang="fr-FR"/>
              <a:pPr/>
              <a:t>‹#›</a:t>
            </a:fld>
            <a:endParaRPr lang="en-US" alt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0E15DA-6939-4E6A-9A99-7714594B8417}" type="slidenum">
              <a:rPr lang="en-US" altLang="fr-FR"/>
              <a:pPr/>
              <a:t>‹#›</a:t>
            </a:fld>
            <a:endParaRPr lang="en-US" alt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95400" y="62484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fr-FR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fr-FR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25CCF8C-7559-4954-A4C9-440B51429C11}" type="slidenum">
              <a:rPr lang="en-US" altLang="fr-FR"/>
              <a:pPr/>
              <a:t>‹#›</a:t>
            </a:fld>
            <a:endParaRPr lang="en-US" altLang="fr-FR"/>
          </a:p>
        </p:txBody>
      </p:sp>
      <p:pic>
        <p:nvPicPr>
          <p:cNvPr id="5143" name="Picture 23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3073400"/>
            <a:ext cx="9144000" cy="3784600"/>
          </a:xfrm>
          <a:prstGeom prst="rect">
            <a:avLst/>
          </a:prstGeom>
          <a:noFill/>
        </p:spPr>
      </p:pic>
      <p:pic>
        <p:nvPicPr>
          <p:cNvPr id="5144" name="Picture 24"/>
          <p:cNvPicPr>
            <a:picLocks noChangeAspect="1" noChangeArrowheads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6000"/>
          </a:blip>
          <a:srcRect/>
          <a:stretch>
            <a:fillRect/>
          </a:stretch>
        </p:blipFill>
        <p:spPr bwMode="auto">
          <a:xfrm>
            <a:off x="8204200" y="5757863"/>
            <a:ext cx="533400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45" name="Picture 25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2692400"/>
          </a:xfrm>
          <a:prstGeom prst="rect">
            <a:avLst/>
          </a:prstGeom>
          <a:noFill/>
        </p:spPr>
      </p:pic>
      <p:pic>
        <p:nvPicPr>
          <p:cNvPr id="5146" name="Picture 26"/>
          <p:cNvPicPr>
            <a:picLocks noChangeAspect="1" noChangeArrowheads="1"/>
          </p:cNvPicPr>
          <p:nvPr userDrawn="1"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9952" r="19917"/>
          <a:stretch>
            <a:fillRect/>
          </a:stretch>
        </p:blipFill>
        <p:spPr bwMode="auto">
          <a:xfrm>
            <a:off x="6400800" y="228600"/>
            <a:ext cx="2451100" cy="1585913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  <a:cs typeface="Times New Roman (Arabic)" pitchFamily="18" charset="-7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  <a:cs typeface="Times New Roman (Arabic)" pitchFamily="18" charset="-7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  <a:cs typeface="Times New Roman (Arabic)" pitchFamily="18" charset="-7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  <a:cs typeface="Times New Roman (Arabic)" pitchFamily="18" charset="-7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  <a:cs typeface="Times New Roman (Arabic)" pitchFamily="18" charset="-7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  <a:cs typeface="Times New Roman (Arabic)" pitchFamily="18" charset="-7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  <a:cs typeface="Times New Roman (Arabic)" pitchFamily="18" charset="-7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  <a:cs typeface="Times New Roman (Arabic)" pitchFamily="18" charset="-7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3568" y="2852936"/>
            <a:ext cx="8231832" cy="50405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ar-SA" sz="2800" b="1" dirty="0" smtClean="0">
                <a:solidFill>
                  <a:srgbClr val="FFA600"/>
                </a:solidFill>
                <a:latin typeface="Times New Roman" pitchFamily="18" charset="0"/>
              </a:rPr>
              <a:t/>
            </a:r>
            <a:br>
              <a:rPr lang="en-US" altLang="ar-SA" sz="2800" b="1" dirty="0" smtClean="0">
                <a:solidFill>
                  <a:srgbClr val="FFA600"/>
                </a:solidFill>
                <a:latin typeface="Times New Roman" pitchFamily="18" charset="0"/>
              </a:rPr>
            </a:br>
            <a:r>
              <a:rPr lang="en-US" sz="3600" b="1" dirty="0" smtClean="0">
                <a:solidFill>
                  <a:schemeClr val="accent1">
                    <a:lumMod val="25000"/>
                  </a:schemeClr>
                </a:solidFill>
              </a:rPr>
              <a:t>Judges Leave Information System </a:t>
            </a:r>
            <a:r>
              <a:rPr lang="en-US" sz="3600" b="1" dirty="0">
                <a:solidFill>
                  <a:srgbClr val="3399FF"/>
                </a:solidFill>
              </a:rPr>
              <a:t/>
            </a:r>
            <a:br>
              <a:rPr lang="en-US" sz="3600" b="1" dirty="0">
                <a:solidFill>
                  <a:srgbClr val="3399FF"/>
                </a:solidFill>
              </a:rPr>
            </a:br>
            <a:r>
              <a:rPr lang="en-US" sz="3600" b="1" dirty="0">
                <a:solidFill>
                  <a:srgbClr val="3399FF"/>
                </a:solidFill>
              </a:rPr>
              <a:t/>
            </a:r>
            <a:br>
              <a:rPr lang="en-US" sz="3600" b="1" dirty="0">
                <a:solidFill>
                  <a:srgbClr val="3399FF"/>
                </a:solidFill>
              </a:rPr>
            </a:br>
            <a:endParaRPr lang="en-US" altLang="ar-SA" sz="1800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95536" y="5105400"/>
            <a:ext cx="8064896" cy="1419944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Concept: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Sh. </a:t>
            </a:r>
            <a:r>
              <a:rPr lang="en-US" sz="1400" b="1" dirty="0" err="1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Talwant</a:t>
            </a: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 Singh, Chairman Website Committee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Sh. </a:t>
            </a:r>
            <a:r>
              <a:rPr lang="en-US" sz="1400" b="1" dirty="0" err="1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Manoj</a:t>
            </a: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 Jain, Chairman Central Computer Committee</a:t>
            </a:r>
            <a:endParaRPr lang="en-US" sz="1400" dirty="0">
              <a:solidFill>
                <a:schemeClr val="accent2">
                  <a:lumMod val="75000"/>
                </a:schemeClr>
              </a:solidFill>
              <a:latin typeface="Verdana" pitchFamily="34" charset="0"/>
            </a:endParaRPr>
          </a:p>
        </p:txBody>
      </p:sp>
      <p:pic>
        <p:nvPicPr>
          <p:cNvPr id="31749" name="Picture 5" descr="C:\Users\Hari\Desktop\PPT for App\main\logo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46226" y="836712"/>
            <a:ext cx="3353966" cy="2435770"/>
          </a:xfrm>
          <a:prstGeom prst="rect">
            <a:avLst/>
          </a:prstGeom>
          <a:noFill/>
        </p:spPr>
      </p:pic>
      <p:pic>
        <p:nvPicPr>
          <p:cNvPr id="13314" name="Picture 2" descr="http://images.gofreedownload.net/blue-round-button-2673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0392" y="5695057"/>
            <a:ext cx="686271" cy="6862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1520" y="836712"/>
            <a:ext cx="62646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ar-SA" sz="3600" b="1" dirty="0" smtClean="0">
                <a:solidFill>
                  <a:srgbClr val="FFA600"/>
                </a:solidFill>
                <a:latin typeface="Times New Roman" pitchFamily="18" charset="0"/>
              </a:rPr>
              <a:t>E-AVKASH – The Benefits</a:t>
            </a:r>
            <a:endParaRPr lang="en-US" sz="3600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395536" y="1772816"/>
            <a:ext cx="7776864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800" kern="0" dirty="0" smtClean="0">
                <a:latin typeface="Calibri" pitchFamily="34" charset="0"/>
                <a:cs typeface="+mn-cs"/>
              </a:rPr>
              <a:t>In hand Information  </a:t>
            </a:r>
            <a:r>
              <a:rPr lang="en-US" sz="2800" kern="0" dirty="0" err="1" smtClean="0">
                <a:latin typeface="Calibri" pitchFamily="34" charset="0"/>
                <a:cs typeface="+mn-cs"/>
              </a:rPr>
              <a:t>updation</a:t>
            </a:r>
            <a:r>
              <a:rPr lang="en-US" sz="2800" kern="0" dirty="0" smtClean="0">
                <a:latin typeface="Calibri" pitchFamily="34" charset="0"/>
                <a:cs typeface="+mn-cs"/>
              </a:rPr>
              <a:t> Technology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800" kern="0" dirty="0">
                <a:latin typeface="Calibri" pitchFamily="34" charset="0"/>
                <a:cs typeface="+mn-cs"/>
              </a:rPr>
              <a:t>I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+mn-cs"/>
              </a:rPr>
              <a:t>nstant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+mn-cs"/>
              </a:rPr>
              <a:t> Information </a:t>
            </a:r>
            <a:r>
              <a:rPr lang="en-US" sz="2800" kern="0" dirty="0" smtClean="0">
                <a:latin typeface="Calibri" pitchFamily="34" charset="0"/>
                <a:cs typeface="+mn-cs"/>
              </a:rPr>
              <a:t>updated on the internet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800" kern="0" dirty="0" smtClean="0">
                <a:latin typeface="Calibri" pitchFamily="34" charset="0"/>
                <a:cs typeface="+mn-cs"/>
              </a:rPr>
              <a:t>Big help for all the stakeholder of the Courts </a:t>
            </a:r>
            <a:r>
              <a:rPr lang="en-US" sz="2800" kern="0" dirty="0" err="1" smtClean="0">
                <a:latin typeface="Calibri" pitchFamily="34" charset="0"/>
                <a:cs typeface="+mn-cs"/>
              </a:rPr>
              <a:t>i.e</a:t>
            </a:r>
            <a:r>
              <a:rPr lang="en-US" sz="2800" kern="0" dirty="0" smtClean="0">
                <a:latin typeface="Calibri" pitchFamily="34" charset="0"/>
                <a:cs typeface="+mn-cs"/>
              </a:rPr>
              <a:t> the Judges, Lawyers, Litigants and public at large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800" kern="0" dirty="0">
                <a:latin typeface="Calibri" pitchFamily="34" charset="0"/>
                <a:cs typeface="+mn-cs"/>
              </a:rPr>
              <a:t>I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+mn-cs"/>
              </a:rPr>
              <a:t>nformation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+mn-cs"/>
              </a:rPr>
              <a:t> can be updated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+mn-cs"/>
              </a:rPr>
              <a:t> any time from any place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800" kern="0" baseline="0" dirty="0" smtClean="0">
                <a:latin typeface="Calibri" pitchFamily="34" charset="0"/>
                <a:cs typeface="+mn-cs"/>
              </a:rPr>
              <a:t>Keep track of all Leaves availed by Judicial</a:t>
            </a:r>
            <a:r>
              <a:rPr lang="en-US" sz="2800" kern="0" dirty="0" smtClean="0">
                <a:latin typeface="Calibri" pitchFamily="34" charset="0"/>
                <a:cs typeface="+mn-cs"/>
              </a:rPr>
              <a:t> Officer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cs typeface="+mn-cs"/>
            </a:endParaRPr>
          </a:p>
        </p:txBody>
      </p:sp>
      <p:pic>
        <p:nvPicPr>
          <p:cNvPr id="4" name="Picture 2" descr="http://images.gofreedownload.net/blue-round-button-2673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0392" y="5695057"/>
            <a:ext cx="686271" cy="6862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764704"/>
            <a:ext cx="540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ar-SA" sz="3600" b="1" dirty="0" smtClean="0">
                <a:solidFill>
                  <a:srgbClr val="FFA600"/>
                </a:solidFill>
                <a:latin typeface="Times New Roman" pitchFamily="18" charset="0"/>
              </a:rPr>
              <a:t>E-AVKASH – Login</a:t>
            </a:r>
            <a:endParaRPr lang="en-US" sz="3600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395536" y="1772816"/>
            <a:ext cx="4464496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800" kern="0" dirty="0" smtClean="0">
                <a:latin typeface="Calibri" pitchFamily="34" charset="0"/>
                <a:cs typeface="+mn-cs"/>
              </a:rPr>
              <a:t>Default username set as registered mobile number of the Judicial Officer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800" kern="0" dirty="0" smtClean="0">
                <a:latin typeface="Calibri" pitchFamily="34" charset="0"/>
                <a:cs typeface="+mn-cs"/>
              </a:rPr>
              <a:t>Password to be set and communicated by the Administrator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800" kern="0" dirty="0" smtClean="0">
                <a:latin typeface="Calibri" pitchFamily="34" charset="0"/>
                <a:cs typeface="+mn-cs"/>
              </a:rPr>
              <a:t>Compulsory to change the password at first time use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cs typeface="+mn-cs"/>
            </a:endParaRPr>
          </a:p>
        </p:txBody>
      </p:sp>
      <p:pic>
        <p:nvPicPr>
          <p:cNvPr id="192515" name="Picture 3" descr="C:\Users\Hari\Desktop\PPT for App\main\Screenshot_2015-09-01-00-28-0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94993" y="1844824"/>
            <a:ext cx="2853471" cy="4824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764704"/>
            <a:ext cx="65882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ar-SA" sz="3600" b="1" dirty="0" smtClean="0">
                <a:solidFill>
                  <a:srgbClr val="FFA600"/>
                </a:solidFill>
                <a:latin typeface="Times New Roman" pitchFamily="18" charset="0"/>
              </a:rPr>
              <a:t>E-AVKASH – Dash Board</a:t>
            </a:r>
            <a:endParaRPr lang="en-US" sz="3600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395536" y="1772816"/>
            <a:ext cx="5112568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3200" kern="0" dirty="0" smtClean="0">
                <a:latin typeface="Calibri" pitchFamily="34" charset="0"/>
                <a:cs typeface="+mn-cs"/>
              </a:rPr>
              <a:t>New Leave Entry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3200" kern="0" dirty="0" smtClean="0">
                <a:latin typeface="Calibri" pitchFamily="34" charset="0"/>
                <a:cs typeface="+mn-cs"/>
              </a:rPr>
              <a:t>Leave History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3200" kern="0" dirty="0" smtClean="0">
                <a:latin typeface="Calibri" pitchFamily="34" charset="0"/>
                <a:cs typeface="+mn-cs"/>
              </a:rPr>
              <a:t>Change Password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3200" kern="0" dirty="0" smtClean="0">
                <a:latin typeface="Calibri" pitchFamily="34" charset="0"/>
                <a:cs typeface="+mn-cs"/>
              </a:rPr>
              <a:t>Logout..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cs typeface="+mn-cs"/>
            </a:endParaRPr>
          </a:p>
        </p:txBody>
      </p:sp>
      <p:pic>
        <p:nvPicPr>
          <p:cNvPr id="193539" name="Picture 3" descr="C:\Users\Hari\Desktop\PPT for App\main\Screenshot_2015-09-01-00-28-4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01904" y="1772816"/>
            <a:ext cx="2946560" cy="49685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764704"/>
            <a:ext cx="65882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ar-SA" sz="3600" b="1" dirty="0" smtClean="0">
                <a:solidFill>
                  <a:srgbClr val="FFA600"/>
                </a:solidFill>
                <a:latin typeface="Times New Roman" pitchFamily="18" charset="0"/>
              </a:rPr>
              <a:t>E-AVKASH – New Leave Entry</a:t>
            </a:r>
            <a:endParaRPr lang="en-US" sz="3600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395536" y="1772816"/>
            <a:ext cx="5112568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3200" kern="0" dirty="0" smtClean="0">
                <a:latin typeface="Calibri" pitchFamily="34" charset="0"/>
                <a:cs typeface="+mn-cs"/>
              </a:rPr>
              <a:t>Select Court Complex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3200" kern="0" dirty="0" smtClean="0">
                <a:latin typeface="Calibri" pitchFamily="34" charset="0"/>
                <a:cs typeface="+mn-cs"/>
              </a:rPr>
              <a:t>Choose Start Leave date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3200" kern="0" dirty="0" smtClean="0">
                <a:latin typeface="Calibri" pitchFamily="34" charset="0"/>
                <a:cs typeface="+mn-cs"/>
              </a:rPr>
              <a:t>Choose  End Leave date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cs typeface="+mn-cs"/>
            </a:endParaRPr>
          </a:p>
        </p:txBody>
      </p:sp>
      <p:pic>
        <p:nvPicPr>
          <p:cNvPr id="194562" name="Picture 2" descr="C:\Users\Hari\Desktop\PPT for App\main\Screenshot_2015-09-01-00-28-5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1772816"/>
            <a:ext cx="3089942" cy="49685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764704"/>
            <a:ext cx="65882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ar-SA" sz="3600" b="1" dirty="0" smtClean="0">
                <a:solidFill>
                  <a:srgbClr val="FFA600"/>
                </a:solidFill>
                <a:latin typeface="Times New Roman" pitchFamily="18" charset="0"/>
              </a:rPr>
              <a:t>E-AVKASH – New Leave Entry</a:t>
            </a:r>
            <a:endParaRPr lang="en-US" sz="3600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395536" y="1772816"/>
            <a:ext cx="5112568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3200" kern="0" dirty="0" smtClean="0">
                <a:latin typeface="Calibri" pitchFamily="34" charset="0"/>
                <a:cs typeface="+mn-cs"/>
              </a:rPr>
              <a:t>Select Leave Type or say the Nature of Leave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3200" kern="0" dirty="0" smtClean="0">
                <a:latin typeface="Calibri" pitchFamily="34" charset="0"/>
                <a:cs typeface="+mn-cs"/>
              </a:rPr>
              <a:t>Submit and its done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3200" kern="0" dirty="0" smtClean="0">
                <a:latin typeface="Calibri" pitchFamily="34" charset="0"/>
                <a:cs typeface="+mn-cs"/>
              </a:rPr>
              <a:t>Information successfully updated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cs typeface="+mn-cs"/>
            </a:endParaRPr>
          </a:p>
        </p:txBody>
      </p:sp>
      <p:pic>
        <p:nvPicPr>
          <p:cNvPr id="195586" name="Picture 2" descr="C:\Users\Hari\Desktop\PPT for App\main\Screenshot_2015-09-01-00-29-4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07929" y="1786453"/>
            <a:ext cx="3040535" cy="49549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764704"/>
            <a:ext cx="58326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ar-SA" sz="3600" b="1" dirty="0" smtClean="0">
                <a:solidFill>
                  <a:srgbClr val="FFA600"/>
                </a:solidFill>
                <a:latin typeface="Times New Roman" pitchFamily="18" charset="0"/>
              </a:rPr>
              <a:t>E-AVKASH – Leave History</a:t>
            </a:r>
            <a:endParaRPr lang="en-US" sz="3600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395536" y="1772816"/>
            <a:ext cx="5112568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3200" kern="0" dirty="0" smtClean="0">
                <a:latin typeface="Calibri" pitchFamily="34" charset="0"/>
                <a:cs typeface="+mn-cs"/>
              </a:rPr>
              <a:t>Keeps a track of all the leaves taken by the Judicial Officer</a:t>
            </a:r>
          </a:p>
          <a:p>
            <a:pPr marL="342900" marR="0" lvl="0" indent="-34290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sz="3200" kern="0" dirty="0" smtClean="0">
              <a:latin typeface="Calibri" pitchFamily="34" charset="0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3200" kern="0" dirty="0">
                <a:latin typeface="Calibri" pitchFamily="34" charset="0"/>
                <a:cs typeface="+mn-cs"/>
              </a:rPr>
              <a:t>H</a:t>
            </a:r>
            <a:r>
              <a:rPr lang="en-US" sz="3200" kern="0" dirty="0" smtClean="0">
                <a:latin typeface="Calibri" pitchFamily="34" charset="0"/>
                <a:cs typeface="+mn-cs"/>
              </a:rPr>
              <a:t>elps in managing leaves more conveniently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cs typeface="+mn-cs"/>
            </a:endParaRPr>
          </a:p>
        </p:txBody>
      </p:sp>
      <p:pic>
        <p:nvPicPr>
          <p:cNvPr id="196610" name="Picture 2" descr="C:\Users\Hari\Desktop\PPT for App\main\Screenshot_2015-09-01-00-30-1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22946" y="1800200"/>
            <a:ext cx="3125518" cy="47971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764704"/>
            <a:ext cx="6660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ar-SA" sz="3600" b="1" dirty="0" smtClean="0">
                <a:solidFill>
                  <a:srgbClr val="FFA600"/>
                </a:solidFill>
                <a:latin typeface="Times New Roman" pitchFamily="18" charset="0"/>
              </a:rPr>
              <a:t>E-AVKASH –  Change Password</a:t>
            </a:r>
            <a:endParaRPr lang="en-US" sz="3600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395536" y="1772816"/>
            <a:ext cx="5112568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3200" kern="0" dirty="0" smtClean="0">
                <a:latin typeface="Calibri" pitchFamily="34" charset="0"/>
                <a:cs typeface="+mn-cs"/>
              </a:rPr>
              <a:t>User can change password as and when required for security purposes</a:t>
            </a:r>
          </a:p>
          <a:p>
            <a:pPr marL="342900" marR="0" lvl="0" indent="-34290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sz="3200" kern="0" dirty="0" smtClean="0">
              <a:latin typeface="Calibri" pitchFamily="34" charset="0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3200" kern="0" dirty="0" smtClean="0">
                <a:latin typeface="Calibri" pitchFamily="34" charset="0"/>
                <a:cs typeface="+mn-cs"/>
              </a:rPr>
              <a:t>Completely secured..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cs typeface="+mn-cs"/>
            </a:endParaRPr>
          </a:p>
        </p:txBody>
      </p:sp>
      <p:pic>
        <p:nvPicPr>
          <p:cNvPr id="197634" name="Picture 2" descr="C:\Users\Hari\Desktop\PPT for App\main\Screenshot_2015-09-01-00-30-3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86146" y="1772816"/>
            <a:ext cx="2918922" cy="49685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8" name="Text Box 4"/>
          <p:cNvSpPr txBox="1">
            <a:spLocks noChangeArrowheads="1"/>
          </p:cNvSpPr>
          <p:nvPr/>
        </p:nvSpPr>
        <p:spPr bwMode="auto">
          <a:xfrm>
            <a:off x="827584" y="1988840"/>
            <a:ext cx="7488832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000" b="1" dirty="0">
                <a:solidFill>
                  <a:srgbClr val="FFA600"/>
                </a:solidFill>
                <a:latin typeface="Times New Roman" pitchFamily="18" charset="0"/>
              </a:rPr>
              <a:t>THANK YOU </a:t>
            </a:r>
            <a:endParaRPr lang="en-US" sz="5000" b="1" dirty="0" smtClean="0">
              <a:solidFill>
                <a:srgbClr val="FFA6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5000" b="1" dirty="0" smtClean="0">
                <a:solidFill>
                  <a:srgbClr val="FFA600"/>
                </a:solidFill>
                <a:latin typeface="Times New Roman" pitchFamily="18" charset="0"/>
              </a:rPr>
              <a:t>FOR </a:t>
            </a:r>
            <a:r>
              <a:rPr lang="en-US" sz="5000" b="1" dirty="0">
                <a:solidFill>
                  <a:srgbClr val="FFA600"/>
                </a:solidFill>
                <a:latin typeface="Times New Roman" pitchFamily="18" charset="0"/>
              </a:rPr>
              <a:t>YOUR ATTENTION</a:t>
            </a:r>
            <a:endParaRPr lang="en-US" sz="5000" dirty="0">
              <a:solidFill>
                <a:srgbClr val="FFA6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en-US" sz="5000" dirty="0">
              <a:solidFill>
                <a:srgbClr val="FFA600"/>
              </a:solidFill>
              <a:latin typeface="Times New Roman" pitchFamily="18" charset="0"/>
            </a:endParaRPr>
          </a:p>
        </p:txBody>
      </p:sp>
      <p:sp>
        <p:nvSpPr>
          <p:cNvPr id="134149" name="Text Box 5"/>
          <p:cNvSpPr txBox="1">
            <a:spLocks noChangeArrowheads="1"/>
          </p:cNvSpPr>
          <p:nvPr/>
        </p:nvSpPr>
        <p:spPr bwMode="auto">
          <a:xfrm>
            <a:off x="685800" y="4572000"/>
            <a:ext cx="67818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smtClean="0">
                <a:solidFill>
                  <a:srgbClr val="FF9900"/>
                </a:solidFill>
                <a:latin typeface="Times New Roman" pitchFamily="18" charset="0"/>
              </a:rPr>
              <a:t>    Developed &amp; Designed by:</a:t>
            </a:r>
            <a:endParaRPr lang="en-US" sz="3200" b="1" dirty="0">
              <a:solidFill>
                <a:srgbClr val="FF99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rgbClr val="3219E7"/>
                </a:solidFill>
                <a:latin typeface="Times New Roman" pitchFamily="18" charset="0"/>
              </a:rPr>
              <a:t>Vinay, Lalit, Harish</a:t>
            </a:r>
          </a:p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rgbClr val="3219E7"/>
                </a:solidFill>
                <a:latin typeface="Times New Roman" pitchFamily="18" charset="0"/>
              </a:rPr>
              <a:t>Delhi District Courts</a:t>
            </a:r>
            <a:endParaRPr lang="en-US" sz="3600" b="1" dirty="0">
              <a:solidFill>
                <a:srgbClr val="3219E7"/>
              </a:solidFill>
              <a:latin typeface="Times New Roman" pitchFamily="18" charset="0"/>
            </a:endParaRPr>
          </a:p>
        </p:txBody>
      </p:sp>
      <p:pic>
        <p:nvPicPr>
          <p:cNvPr id="4" name="Picture 2" descr="http://images.gofreedownload.net/blue-round-button-2673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0392" y="5695057"/>
            <a:ext cx="686271" cy="6862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de">
  <a:themeElements>
    <a:clrScheme name="V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ide">
      <a:majorFont>
        <a:latin typeface="Times"/>
        <a:ea typeface=""/>
        <a:cs typeface="Times New Roman (Arabic)"/>
      </a:majorFont>
      <a:minorFont>
        <a:latin typeface="Times"/>
        <a:ea typeface=""/>
        <a:cs typeface="Times New Roman (Arabic)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  <a:cs typeface="Times New Roman (Arabic)" pitchFamily="18" charset="-7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  <a:cs typeface="Times New Roman (Arabic)" pitchFamily="18" charset="-78"/>
          </a:defRPr>
        </a:defPPr>
      </a:lstStyle>
    </a:lnDef>
  </a:objectDefaults>
  <a:extraClrSchemeLst>
    <a:extraClrScheme>
      <a:clrScheme name="V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HD 400:Programmes:Microsoft Office 2001:Modèles:Présentations:Modèles:Vide</Template>
  <TotalTime>1959</TotalTime>
  <Words>324</Words>
  <Application>Microsoft Office PowerPoint</Application>
  <PresentationFormat>On-screen Show (4:3)</PresentationFormat>
  <Paragraphs>51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Vide</vt:lpstr>
      <vt:lpstr> Judges Leave Information System   </vt:lpstr>
      <vt:lpstr>Slide 2</vt:lpstr>
      <vt:lpstr>E-AVKASH – Login</vt:lpstr>
      <vt:lpstr>E-AVKASH – Dash Board</vt:lpstr>
      <vt:lpstr>E-AVKASH – New Leave Entry</vt:lpstr>
      <vt:lpstr>E-AVKASH – New Leave Entry</vt:lpstr>
      <vt:lpstr>E-AVKASH – Leave History</vt:lpstr>
      <vt:lpstr>E-AVKASH –  Change Password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Barbara Hintermann</dc:creator>
  <cp:lastModifiedBy>Hari</cp:lastModifiedBy>
  <cp:revision>165</cp:revision>
  <cp:lastPrinted>2006-05-28T17:34:02Z</cp:lastPrinted>
  <dcterms:created xsi:type="dcterms:W3CDTF">2002-11-12T14:13:33Z</dcterms:created>
  <dcterms:modified xsi:type="dcterms:W3CDTF">2015-08-31T19:40:26Z</dcterms:modified>
</cp:coreProperties>
</file>